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theme/theme1.xml" ContentType="application/vnd.openxmlformats-officedocument.theme+xml"/>
  <Override PartName="/ppt/presentation.xml" ContentType="application/vnd.openxmlformats-officedocument.presentationml.presentation.main+xml"/>
  <Override PartName="/ppt/_rels/presentation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slides/_rels/slide3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slide1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</p:sldMasterIdLst>
  <p:sldIdLst>
    <p:sldId id="256" r:id="rId3"/>
    <p:sldId id="257" r:id="rId4"/>
    <p:sldId id="258" r:id="rId5"/>
  </p:sldIdLst>
  <p:sldSz cx="10080625" cy="7559675"/>
  <p:notesSz cx="7772400" cy="100584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preserve="1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3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US"/>
              <a:t>Click to edit the title text format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9040"/>
            <a:ext cx="9071640" cy="498960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n-US"/>
              <a:t>Click to edit the outline text format</a:t>
            </a:r>
            <a:endParaRPr/>
          </a:p>
          <a:p>
            <a:pPr lvl="1">
              <a:buSzPct val="45000"/>
              <a:buFont typeface="StarSymbol"/>
              <a:buChar char=""/>
            </a:pPr>
            <a:r>
              <a:rPr lang="en-US"/>
              <a:t>Second Outline Level</a:t>
            </a:r>
            <a:endParaRPr/>
          </a:p>
          <a:p>
            <a:pPr lvl="2">
              <a:buSzPct val="75000"/>
              <a:buFont typeface="StarSymbol"/>
              <a:buChar char=""/>
            </a:pPr>
            <a:r>
              <a:rPr lang="en-US"/>
              <a:t>Third Outline Level</a:t>
            </a:r>
            <a:endParaRPr/>
          </a:p>
          <a:p>
            <a:pPr lvl="3">
              <a:buSzPct val="45000"/>
              <a:buFont typeface="StarSymbol"/>
              <a:buChar char=""/>
            </a:pPr>
            <a:r>
              <a:rPr lang="en-US"/>
              <a:t>Fourth Outline Level</a:t>
            </a:r>
            <a:endParaRPr/>
          </a:p>
          <a:p>
            <a:pPr lvl="4">
              <a:buSzPct val="75000"/>
              <a:buFont typeface="StarSymbol"/>
              <a:buChar char=""/>
            </a:pPr>
            <a:r>
              <a:rPr lang="en-US"/>
              <a:t>Fifth Outline Level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en-US"/>
              <a:t>Sixth Outline Level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en-US"/>
              <a:t>Seventh Outline Level</a:t>
            </a:r>
            <a:endParaRPr/>
          </a:p>
          <a:p>
            <a:pPr lvl="7">
              <a:buSzPct val="45000"/>
              <a:buFont typeface="StarSymbol"/>
              <a:buChar char=""/>
            </a:pPr>
            <a:r>
              <a:rPr lang="en-US"/>
              <a:t>Eighth Outline Level</a:t>
            </a:r>
            <a:endParaRPr/>
          </a:p>
          <a:p>
            <a:pPr lvl="8">
              <a:buSzPct val="45000"/>
              <a:buFont typeface="StarSymbol"/>
              <a:buChar char=""/>
            </a:pPr>
            <a:r>
              <a:rPr lang="en-US"/>
              <a:t>Ninth Outline Level</a:t>
            </a:r>
            <a:endParaRPr/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504000" y="6887160"/>
            <a:ext cx="2348280" cy="521280"/>
          </a:xfrm>
          <a:prstGeom prst="rect">
            <a:avLst/>
          </a:prstGeom>
        </p:spPr>
        <p:txBody>
          <a:bodyPr bIns="0" lIns="0" rIns="0" tIns="0" wrap="none"/>
          <a:p>
            <a:r>
              <a:rPr lang="en-US" sz="1400"/>
              <a:t>&lt;date/time&gt;</a:t>
            </a:r>
            <a:endParaRPr/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</p:spPr>
        <p:txBody>
          <a:bodyPr bIns="0" lIns="0" rIns="0" tIns="0" wrap="none"/>
          <a:p>
            <a:pPr algn="ctr"/>
            <a:r>
              <a:rPr lang="en-US" sz="1400"/>
              <a:t>&lt;footer&gt;</a:t>
            </a:r>
            <a:endParaRPr/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</p:spPr>
        <p:txBody>
          <a:bodyPr bIns="0" lIns="0" rIns="0" tIns="0" wrap="none"/>
          <a:p>
            <a:pPr algn="r"/>
            <a:fld id="{C1B10101-2181-4131-B1D1-9111D1910111}" type="slidenum">
              <a:rPr lang="en-US" sz="1400"/>
              <a:t>&lt;number&gt;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2"/>
    <p:sldLayoutId id="2147483650" r:id="rId3"/>
    <p:sldLayoutId id="2147483651" r:id="rId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US"/>
              <a:t>Real-time human pose tracking</a:t>
            </a:r>
            <a:endParaRPr/>
          </a:p>
        </p:txBody>
      </p:sp>
      <p:sp>
        <p:nvSpPr>
          <p:cNvPr id="6" name="TextShape 2"/>
          <p:cNvSpPr txBox="1"/>
          <p:nvPr/>
        </p:nvSpPr>
        <p:spPr>
          <a:xfrm>
            <a:off x="5174640" y="2912040"/>
            <a:ext cx="4426560" cy="257436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n-US"/>
              <a:t>No markers required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n-US"/>
              <a:t>Accurate and fast 48 degree-of-freedom pose estimates</a:t>
            </a:r>
            <a:endParaRPr/>
          </a:p>
          <a:p>
            <a:endParaRPr/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US"/>
              <a:t>Self-supervised image labeling</a:t>
            </a:r>
            <a:endParaRPr/>
          </a:p>
        </p:txBody>
      </p:sp>
      <p:sp>
        <p:nvSpPr>
          <p:cNvPr id="8" name="TextShape 2"/>
          <p:cNvSpPr txBox="1"/>
          <p:nvPr/>
        </p:nvSpPr>
        <p:spPr>
          <a:xfrm>
            <a:off x="5257800" y="1769040"/>
            <a:ext cx="4317840" cy="498924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n-US"/>
              <a:t>Bootstrap cheap camera-based systems using large amounts of data labeled by expensive laser classifier 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n-US"/>
              <a:t>Can project into external cameras for additional views</a:t>
            </a:r>
            <a:endParaRPr/>
          </a:p>
        </p:txBody>
      </p:sp>
    </p:spTree>
  </p:cSld>
  <p:timing>
    <p:tnLst>
      <p:par>
        <p:cTn dur="indefinite" id="1" nodeType="tmRoot" restart="never">
          <p:childTnLst>
            <p:seq>
              <p:cTn id="2" nodeType="mainSeq">
                <p:childTnLst/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Shape 1"/>
          <p:cNvSpPr txBox="1"/>
          <p:nvPr/>
        </p:nvSpPr>
        <p:spPr>
          <a:xfrm>
            <a:off x="504000" y="301320"/>
            <a:ext cx="9071640" cy="1262160"/>
          </a:xfrm>
          <a:prstGeom prst="rect">
            <a:avLst/>
          </a:prstGeom>
        </p:spPr>
        <p:txBody>
          <a:bodyPr anchor="ctr" bIns="0" lIns="0" rIns="0" tIns="0" wrap="none"/>
          <a:p>
            <a:pPr algn="ctr"/>
            <a:r>
              <a:rPr lang="en-US"/>
              <a:t>Automatic sensor calibration in unstructured environments</a:t>
            </a:r>
            <a:endParaRPr/>
          </a:p>
        </p:txBody>
      </p:sp>
      <p:sp>
        <p:nvSpPr>
          <p:cNvPr id="10" name="TextShape 2"/>
          <p:cNvSpPr txBox="1"/>
          <p:nvPr/>
        </p:nvSpPr>
        <p:spPr>
          <a:xfrm>
            <a:off x="5174640" y="2743200"/>
            <a:ext cx="4426560" cy="3488760"/>
          </a:xfrm>
          <a:prstGeom prst="rect">
            <a:avLst/>
          </a:prstGeom>
        </p:spPr>
        <p:txBody>
          <a:bodyPr bIns="0" lIns="0" rIns="0" tIns="0" wrap="none"/>
          <a:p>
            <a:pPr>
              <a:buSzPct val="45000"/>
              <a:buFont typeface="StarSymbol"/>
              <a:buChar char=""/>
            </a:pPr>
            <a:r>
              <a:rPr lang="en-US"/>
              <a:t>Calibration (6DOF pose) &amp; synchronization (time) of multiple sensors</a:t>
            </a:r>
            <a:endParaRPr/>
          </a:p>
          <a:p>
            <a:pPr>
              <a:buSzPct val="45000"/>
              <a:buFont typeface="StarSymbol"/>
              <a:buChar char=""/>
            </a:pPr>
            <a:r>
              <a:rPr lang="en-US"/>
              <a:t>No manipulation of the environment necessary</a:t>
            </a:r>
            <a:endParaRPr/>
          </a:p>
        </p:txBody>
      </p:sp>
    </p:spTree>
  </p:cSld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